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74" r:id="rId4"/>
    <p:sldId id="272" r:id="rId5"/>
    <p:sldId id="262" r:id="rId6"/>
    <p:sldId id="263" r:id="rId7"/>
    <p:sldId id="264" r:id="rId8"/>
    <p:sldId id="268" r:id="rId9"/>
    <p:sldId id="265" r:id="rId10"/>
    <p:sldId id="267" r:id="rId11"/>
    <p:sldId id="275" r:id="rId12"/>
    <p:sldId id="273" r:id="rId13"/>
    <p:sldId id="271" r:id="rId14"/>
  </p:sldIdLst>
  <p:sldSz cx="12192000" cy="6858000"/>
  <p:notesSz cx="6794500" cy="9906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000" autoAdjust="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5482A-E4CD-4E6F-8CB9-11721B07080F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6A2C1D-C008-47FB-B57C-7EC92FE5A4A6}">
      <dgm:prSet/>
      <dgm:spPr/>
      <dgm:t>
        <a:bodyPr/>
        <a:lstStyle/>
        <a:p>
          <a:r>
            <a:rPr lang="en-US"/>
            <a:t>Difficult topic that might have huge impact in the way the USG does business and the shape of the industrial base </a:t>
          </a:r>
        </a:p>
      </dgm:t>
    </dgm:pt>
    <dgm:pt modelId="{C8A65278-C916-4D1F-A3AF-D59C3EF100DE}" type="parTrans" cxnId="{291FF8D3-5D1F-469F-99EF-DFDACD5726E5}">
      <dgm:prSet/>
      <dgm:spPr/>
      <dgm:t>
        <a:bodyPr/>
        <a:lstStyle/>
        <a:p>
          <a:endParaRPr lang="en-US"/>
        </a:p>
      </dgm:t>
    </dgm:pt>
    <dgm:pt modelId="{6AD22D55-CC20-4EF6-8094-0736E66532DB}" type="sibTrans" cxnId="{291FF8D3-5D1F-469F-99EF-DFDACD5726E5}">
      <dgm:prSet/>
      <dgm:spPr/>
      <dgm:t>
        <a:bodyPr/>
        <a:lstStyle/>
        <a:p>
          <a:endParaRPr lang="en-US"/>
        </a:p>
      </dgm:t>
    </dgm:pt>
    <dgm:pt modelId="{3DB1CBC1-72F9-48AF-B3E1-E00651C17322}">
      <dgm:prSet/>
      <dgm:spPr/>
      <dgm:t>
        <a:bodyPr/>
        <a:lstStyle/>
        <a:p>
          <a:r>
            <a:rPr lang="en-US"/>
            <a:t>There is likely an impact for </a:t>
          </a:r>
        </a:p>
      </dgm:t>
    </dgm:pt>
    <dgm:pt modelId="{880B967D-ADC8-49D3-BAAC-4939E1D6E022}" type="parTrans" cxnId="{3F5E10A9-BD27-4D63-A526-D105C922B784}">
      <dgm:prSet/>
      <dgm:spPr/>
      <dgm:t>
        <a:bodyPr/>
        <a:lstStyle/>
        <a:p>
          <a:endParaRPr lang="en-US"/>
        </a:p>
      </dgm:t>
    </dgm:pt>
    <dgm:pt modelId="{C74B8308-79E9-4895-881E-31327A382A43}" type="sibTrans" cxnId="{3F5E10A9-BD27-4D63-A526-D105C922B784}">
      <dgm:prSet/>
      <dgm:spPr/>
      <dgm:t>
        <a:bodyPr/>
        <a:lstStyle/>
        <a:p>
          <a:endParaRPr lang="en-US"/>
        </a:p>
      </dgm:t>
    </dgm:pt>
    <dgm:pt modelId="{9498F9B4-8F96-4CC2-8DEB-56CDFF31A306}">
      <dgm:prSet/>
      <dgm:spPr/>
      <dgm:t>
        <a:bodyPr/>
        <a:lstStyle/>
        <a:p>
          <a:r>
            <a:rPr lang="en-US"/>
            <a:t>Foreign nations </a:t>
          </a:r>
        </a:p>
      </dgm:t>
    </dgm:pt>
    <dgm:pt modelId="{1DB89993-6C12-41CA-A03A-C210C4DCFC6A}" type="parTrans" cxnId="{87860223-CC7A-4922-92A4-2FB30FBE3AA4}">
      <dgm:prSet/>
      <dgm:spPr/>
      <dgm:t>
        <a:bodyPr/>
        <a:lstStyle/>
        <a:p>
          <a:endParaRPr lang="en-US"/>
        </a:p>
      </dgm:t>
    </dgm:pt>
    <dgm:pt modelId="{BED6B5C9-69B4-4951-B15B-4934CC4C1105}" type="sibTrans" cxnId="{87860223-CC7A-4922-92A4-2FB30FBE3AA4}">
      <dgm:prSet/>
      <dgm:spPr/>
      <dgm:t>
        <a:bodyPr/>
        <a:lstStyle/>
        <a:p>
          <a:endParaRPr lang="en-US"/>
        </a:p>
      </dgm:t>
    </dgm:pt>
    <dgm:pt modelId="{8D7294B4-ECFC-4824-9009-71ACBD6D7DEE}">
      <dgm:prSet/>
      <dgm:spPr/>
      <dgm:t>
        <a:bodyPr/>
        <a:lstStyle/>
        <a:p>
          <a:r>
            <a:rPr lang="en-US" dirty="0"/>
            <a:t>The large OEMs</a:t>
          </a:r>
        </a:p>
      </dgm:t>
    </dgm:pt>
    <dgm:pt modelId="{C0C1F17A-DEBE-460C-BC47-08DB7C536B25}" type="parTrans" cxnId="{D3D2A21C-4A78-405A-AEBC-52D301D72B2E}">
      <dgm:prSet/>
      <dgm:spPr/>
      <dgm:t>
        <a:bodyPr/>
        <a:lstStyle/>
        <a:p>
          <a:endParaRPr lang="en-US"/>
        </a:p>
      </dgm:t>
    </dgm:pt>
    <dgm:pt modelId="{9D3CA38D-FB82-4B63-9BBD-B8114CB7A23A}" type="sibTrans" cxnId="{D3D2A21C-4A78-405A-AEBC-52D301D72B2E}">
      <dgm:prSet/>
      <dgm:spPr/>
      <dgm:t>
        <a:bodyPr/>
        <a:lstStyle/>
        <a:p>
          <a:endParaRPr lang="en-US"/>
        </a:p>
      </dgm:t>
    </dgm:pt>
    <dgm:pt modelId="{CD2DFF42-5AF2-4B83-B1F6-93301FF276C8}" type="pres">
      <dgm:prSet presAssocID="{3A55482A-E4CD-4E6F-8CB9-11721B07080F}" presName="Name0" presStyleCnt="0">
        <dgm:presLayoutVars>
          <dgm:dir/>
          <dgm:animLvl val="lvl"/>
          <dgm:resizeHandles val="exact"/>
        </dgm:presLayoutVars>
      </dgm:prSet>
      <dgm:spPr/>
    </dgm:pt>
    <dgm:pt modelId="{5989109C-52A4-4F5F-A846-E04247FB1FC5}" type="pres">
      <dgm:prSet presAssocID="{3DB1CBC1-72F9-48AF-B3E1-E00651C17322}" presName="boxAndChildren" presStyleCnt="0"/>
      <dgm:spPr/>
    </dgm:pt>
    <dgm:pt modelId="{4A56AAC1-8CD9-484B-BC6A-17A5767D324C}" type="pres">
      <dgm:prSet presAssocID="{3DB1CBC1-72F9-48AF-B3E1-E00651C17322}" presName="parentTextBox" presStyleLbl="node1" presStyleIdx="0" presStyleCnt="2"/>
      <dgm:spPr/>
    </dgm:pt>
    <dgm:pt modelId="{60558D48-D10F-44F7-AC70-E41D3146C4F7}" type="pres">
      <dgm:prSet presAssocID="{3DB1CBC1-72F9-48AF-B3E1-E00651C17322}" presName="entireBox" presStyleLbl="node1" presStyleIdx="0" presStyleCnt="2"/>
      <dgm:spPr/>
    </dgm:pt>
    <dgm:pt modelId="{5A0440F3-ADB4-4E51-9DE8-78BD4B20CACF}" type="pres">
      <dgm:prSet presAssocID="{3DB1CBC1-72F9-48AF-B3E1-E00651C17322}" presName="descendantBox" presStyleCnt="0"/>
      <dgm:spPr/>
    </dgm:pt>
    <dgm:pt modelId="{E8CF0740-E8A9-400B-81D0-3068BCBDA442}" type="pres">
      <dgm:prSet presAssocID="{9498F9B4-8F96-4CC2-8DEB-56CDFF31A306}" presName="childTextBox" presStyleLbl="fgAccFollowNode1" presStyleIdx="0" presStyleCnt="2">
        <dgm:presLayoutVars>
          <dgm:bulletEnabled val="1"/>
        </dgm:presLayoutVars>
      </dgm:prSet>
      <dgm:spPr/>
    </dgm:pt>
    <dgm:pt modelId="{9FABE80F-82C5-4E96-8272-02E904D06241}" type="pres">
      <dgm:prSet presAssocID="{8D7294B4-ECFC-4824-9009-71ACBD6D7DEE}" presName="childTextBox" presStyleLbl="fgAccFollowNode1" presStyleIdx="1" presStyleCnt="2">
        <dgm:presLayoutVars>
          <dgm:bulletEnabled val="1"/>
        </dgm:presLayoutVars>
      </dgm:prSet>
      <dgm:spPr/>
    </dgm:pt>
    <dgm:pt modelId="{97031BD3-EABC-4075-82B7-CBA600F925B5}" type="pres">
      <dgm:prSet presAssocID="{6AD22D55-CC20-4EF6-8094-0736E66532DB}" presName="sp" presStyleCnt="0"/>
      <dgm:spPr/>
    </dgm:pt>
    <dgm:pt modelId="{6C362137-1977-423E-BD45-045F0767E30F}" type="pres">
      <dgm:prSet presAssocID="{C16A2C1D-C008-47FB-B57C-7EC92FE5A4A6}" presName="arrowAndChildren" presStyleCnt="0"/>
      <dgm:spPr/>
    </dgm:pt>
    <dgm:pt modelId="{269F69E9-27A6-4EF9-BD5F-1FB16CC3A291}" type="pres">
      <dgm:prSet presAssocID="{C16A2C1D-C008-47FB-B57C-7EC92FE5A4A6}" presName="parentTextArrow" presStyleLbl="node1" presStyleIdx="1" presStyleCnt="2"/>
      <dgm:spPr/>
    </dgm:pt>
  </dgm:ptLst>
  <dgm:cxnLst>
    <dgm:cxn modelId="{14928218-3B68-4313-BE41-53DB38885CA7}" type="presOf" srcId="{9498F9B4-8F96-4CC2-8DEB-56CDFF31A306}" destId="{E8CF0740-E8A9-400B-81D0-3068BCBDA442}" srcOrd="0" destOrd="0" presId="urn:microsoft.com/office/officeart/2005/8/layout/process4"/>
    <dgm:cxn modelId="{D3D2A21C-4A78-405A-AEBC-52D301D72B2E}" srcId="{3DB1CBC1-72F9-48AF-B3E1-E00651C17322}" destId="{8D7294B4-ECFC-4824-9009-71ACBD6D7DEE}" srcOrd="1" destOrd="0" parTransId="{C0C1F17A-DEBE-460C-BC47-08DB7C536B25}" sibTransId="{9D3CA38D-FB82-4B63-9BBD-B8114CB7A23A}"/>
    <dgm:cxn modelId="{87860223-CC7A-4922-92A4-2FB30FBE3AA4}" srcId="{3DB1CBC1-72F9-48AF-B3E1-E00651C17322}" destId="{9498F9B4-8F96-4CC2-8DEB-56CDFF31A306}" srcOrd="0" destOrd="0" parTransId="{1DB89993-6C12-41CA-A03A-C210C4DCFC6A}" sibTransId="{BED6B5C9-69B4-4951-B15B-4934CC4C1105}"/>
    <dgm:cxn modelId="{91631E4E-6445-421B-AD3C-E3B53E1185D0}" type="presOf" srcId="{3DB1CBC1-72F9-48AF-B3E1-E00651C17322}" destId="{60558D48-D10F-44F7-AC70-E41D3146C4F7}" srcOrd="1" destOrd="0" presId="urn:microsoft.com/office/officeart/2005/8/layout/process4"/>
    <dgm:cxn modelId="{B866977B-5630-4C2D-82DF-009019D32F9C}" type="presOf" srcId="{3A55482A-E4CD-4E6F-8CB9-11721B07080F}" destId="{CD2DFF42-5AF2-4B83-B1F6-93301FF276C8}" srcOrd="0" destOrd="0" presId="urn:microsoft.com/office/officeart/2005/8/layout/process4"/>
    <dgm:cxn modelId="{3F5E10A9-BD27-4D63-A526-D105C922B784}" srcId="{3A55482A-E4CD-4E6F-8CB9-11721B07080F}" destId="{3DB1CBC1-72F9-48AF-B3E1-E00651C17322}" srcOrd="1" destOrd="0" parTransId="{880B967D-ADC8-49D3-BAAC-4939E1D6E022}" sibTransId="{C74B8308-79E9-4895-881E-31327A382A43}"/>
    <dgm:cxn modelId="{2B3B9AA9-B4BC-4A0B-A208-AC1C392196F9}" type="presOf" srcId="{8D7294B4-ECFC-4824-9009-71ACBD6D7DEE}" destId="{9FABE80F-82C5-4E96-8272-02E904D06241}" srcOrd="0" destOrd="0" presId="urn:microsoft.com/office/officeart/2005/8/layout/process4"/>
    <dgm:cxn modelId="{291FF8D3-5D1F-469F-99EF-DFDACD5726E5}" srcId="{3A55482A-E4CD-4E6F-8CB9-11721B07080F}" destId="{C16A2C1D-C008-47FB-B57C-7EC92FE5A4A6}" srcOrd="0" destOrd="0" parTransId="{C8A65278-C916-4D1F-A3AF-D59C3EF100DE}" sibTransId="{6AD22D55-CC20-4EF6-8094-0736E66532DB}"/>
    <dgm:cxn modelId="{E38720DE-CF86-4C29-88D7-5A96F75ACCA7}" type="presOf" srcId="{3DB1CBC1-72F9-48AF-B3E1-E00651C17322}" destId="{4A56AAC1-8CD9-484B-BC6A-17A5767D324C}" srcOrd="0" destOrd="0" presId="urn:microsoft.com/office/officeart/2005/8/layout/process4"/>
    <dgm:cxn modelId="{51FFD3FD-0160-4C28-B8D2-ABFA3E62E38F}" type="presOf" srcId="{C16A2C1D-C008-47FB-B57C-7EC92FE5A4A6}" destId="{269F69E9-27A6-4EF9-BD5F-1FB16CC3A291}" srcOrd="0" destOrd="0" presId="urn:microsoft.com/office/officeart/2005/8/layout/process4"/>
    <dgm:cxn modelId="{FA8AAB90-9857-4A10-B50E-72841EE15F64}" type="presParOf" srcId="{CD2DFF42-5AF2-4B83-B1F6-93301FF276C8}" destId="{5989109C-52A4-4F5F-A846-E04247FB1FC5}" srcOrd="0" destOrd="0" presId="urn:microsoft.com/office/officeart/2005/8/layout/process4"/>
    <dgm:cxn modelId="{4621B268-8175-45F2-B33F-3CD036C7563B}" type="presParOf" srcId="{5989109C-52A4-4F5F-A846-E04247FB1FC5}" destId="{4A56AAC1-8CD9-484B-BC6A-17A5767D324C}" srcOrd="0" destOrd="0" presId="urn:microsoft.com/office/officeart/2005/8/layout/process4"/>
    <dgm:cxn modelId="{271DCED2-0FBF-43A9-A11B-EC61AB3E65FB}" type="presParOf" srcId="{5989109C-52A4-4F5F-A846-E04247FB1FC5}" destId="{60558D48-D10F-44F7-AC70-E41D3146C4F7}" srcOrd="1" destOrd="0" presId="urn:microsoft.com/office/officeart/2005/8/layout/process4"/>
    <dgm:cxn modelId="{2CBD6ED9-399C-48C2-BF11-21BE694A5D30}" type="presParOf" srcId="{5989109C-52A4-4F5F-A846-E04247FB1FC5}" destId="{5A0440F3-ADB4-4E51-9DE8-78BD4B20CACF}" srcOrd="2" destOrd="0" presId="urn:microsoft.com/office/officeart/2005/8/layout/process4"/>
    <dgm:cxn modelId="{648A84BE-5020-4545-804E-A5BE28CE3B4D}" type="presParOf" srcId="{5A0440F3-ADB4-4E51-9DE8-78BD4B20CACF}" destId="{E8CF0740-E8A9-400B-81D0-3068BCBDA442}" srcOrd="0" destOrd="0" presId="urn:microsoft.com/office/officeart/2005/8/layout/process4"/>
    <dgm:cxn modelId="{59712718-9ED7-4C09-A7A2-D62BFDD95BF3}" type="presParOf" srcId="{5A0440F3-ADB4-4E51-9DE8-78BD4B20CACF}" destId="{9FABE80F-82C5-4E96-8272-02E904D06241}" srcOrd="1" destOrd="0" presId="urn:microsoft.com/office/officeart/2005/8/layout/process4"/>
    <dgm:cxn modelId="{CB027FA1-A939-456B-9053-B0917CBC335C}" type="presParOf" srcId="{CD2DFF42-5AF2-4B83-B1F6-93301FF276C8}" destId="{97031BD3-EABC-4075-82B7-CBA600F925B5}" srcOrd="1" destOrd="0" presId="urn:microsoft.com/office/officeart/2005/8/layout/process4"/>
    <dgm:cxn modelId="{0E261DBE-82C9-4EC1-BB88-AE72BBE8DA8E}" type="presParOf" srcId="{CD2DFF42-5AF2-4B83-B1F6-93301FF276C8}" destId="{6C362137-1977-423E-BD45-045F0767E30F}" srcOrd="2" destOrd="0" presId="urn:microsoft.com/office/officeart/2005/8/layout/process4"/>
    <dgm:cxn modelId="{CDE6C2B6-D70D-4F75-876B-85EFF9BE016F}" type="presParOf" srcId="{6C362137-1977-423E-BD45-045F0767E30F}" destId="{269F69E9-27A6-4EF9-BD5F-1FB16CC3A29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58D48-D10F-44F7-AC70-E41D3146C4F7}">
      <dsp:nvSpPr>
        <dsp:cNvPr id="0" name=""/>
        <dsp:cNvSpPr/>
      </dsp:nvSpPr>
      <dsp:spPr>
        <a:xfrm>
          <a:off x="0" y="3341354"/>
          <a:ext cx="6900512" cy="21922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There is likely an impact for </a:t>
          </a:r>
        </a:p>
      </dsp:txBody>
      <dsp:txXfrm>
        <a:off x="0" y="3341354"/>
        <a:ext cx="6900512" cy="1183836"/>
      </dsp:txXfrm>
    </dsp:sp>
    <dsp:sp modelId="{E8CF0740-E8A9-400B-81D0-3068BCBDA442}">
      <dsp:nvSpPr>
        <dsp:cNvPr id="0" name=""/>
        <dsp:cNvSpPr/>
      </dsp:nvSpPr>
      <dsp:spPr>
        <a:xfrm>
          <a:off x="0" y="4481345"/>
          <a:ext cx="3450255" cy="100845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Foreign nations </a:t>
          </a:r>
        </a:p>
      </dsp:txBody>
      <dsp:txXfrm>
        <a:off x="0" y="4481345"/>
        <a:ext cx="3450255" cy="1008453"/>
      </dsp:txXfrm>
    </dsp:sp>
    <dsp:sp modelId="{9FABE80F-82C5-4E96-8272-02E904D06241}">
      <dsp:nvSpPr>
        <dsp:cNvPr id="0" name=""/>
        <dsp:cNvSpPr/>
      </dsp:nvSpPr>
      <dsp:spPr>
        <a:xfrm>
          <a:off x="3450256" y="4481345"/>
          <a:ext cx="3450255" cy="1008453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large OEMs</a:t>
          </a:r>
        </a:p>
      </dsp:txBody>
      <dsp:txXfrm>
        <a:off x="3450256" y="4481345"/>
        <a:ext cx="3450255" cy="1008453"/>
      </dsp:txXfrm>
    </dsp:sp>
    <dsp:sp modelId="{269F69E9-27A6-4EF9-BD5F-1FB16CC3A291}">
      <dsp:nvSpPr>
        <dsp:cNvPr id="0" name=""/>
        <dsp:cNvSpPr/>
      </dsp:nvSpPr>
      <dsp:spPr>
        <a:xfrm rot="10800000">
          <a:off x="0" y="2496"/>
          <a:ext cx="6900512" cy="3371742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Difficult topic that might have huge impact in the way the USG does business and the shape of the industrial base </a:t>
          </a:r>
        </a:p>
      </dsp:txBody>
      <dsp:txXfrm rot="10800000">
        <a:off x="0" y="2496"/>
        <a:ext cx="6900512" cy="2190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CC5F2-8A6A-45EA-B248-64301CF30538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944A0-9A44-4083-8B31-1CBF0613A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3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944A0-9A44-4083-8B31-1CBF0613A3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2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944A0-9A44-4083-8B31-1CBF0613A3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47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944A0-9A44-4083-8B31-1CBF0613A3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5571D-ABB0-90B8-734C-477A735BB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CFE2F-91D5-FE94-00CB-AAC14A3E2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31778-B89C-67EF-B9B7-352BF61BD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0B3-4CA2-47BA-8DAC-8974136C8AC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3503B-75A8-3051-0C95-BA09BC13A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165CB-3292-E4FB-8DE8-26803A6A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0351-5B51-435D-8008-E77437F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1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1993-7AF3-BD37-B2CD-EBB8F9A8A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BB0C0-F6B2-65BA-01EE-2BC531D2B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66F17-7629-6411-DAD7-563AFB80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0B3-4CA2-47BA-8DAC-8974136C8AC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B4661-05E8-7857-00D0-26CD4A57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FC1AC-D4EB-A118-7FD6-FED2BAB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0351-5B51-435D-8008-E77437F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0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93AAD7-E94E-F2BC-53B6-3C838D068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24CD5-1469-39C6-76A1-F56774D46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C743C-7AB3-6421-0334-CBE118C4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0B3-4CA2-47BA-8DAC-8974136C8AC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15B80-5618-3A81-296F-1D3F4C06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6C84-B3FA-118A-3178-1995973B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0351-5B51-435D-8008-E77437F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1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772F3-65E7-B900-79DF-70A53C54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59AE9-10ED-3F59-1F51-69DD2D452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28DCB-CDB0-B750-9BA0-C3CA857C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0B3-4CA2-47BA-8DAC-8974136C8AC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F8590-4CA5-A142-DFD3-9AC5CEA2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1916F-34A8-BC25-DD08-CC1845F1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0351-5B51-435D-8008-E77437F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1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0679F-C364-E821-F0C6-4F7B337D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4E05D-26DF-4C71-B15D-26DED9304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68019-1FE9-7BDE-B2E8-CC5C3098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0B3-4CA2-47BA-8DAC-8974136C8AC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977DD-143F-42A8-7DF2-B9266587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CE77F-7155-D6E2-90FD-41EB31D5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0351-5B51-435D-8008-E77437F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050-CDD0-15C9-5C24-B37DE7E6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3E8F0-6071-FFD4-8538-F34CC8014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22F9A-1E27-0555-3C73-12BB936B1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3D08A-70E7-1E2E-4897-ADD7A672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0B3-4CA2-47BA-8DAC-8974136C8AC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F1A80-7AD9-F308-351E-9E77DB93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E6CF6-617F-CBCF-032F-B3623C4D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0351-5B51-435D-8008-E77437F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1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984F-C4CE-66CA-53C8-DF154F32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ABFB7-95D7-F712-A8B4-1CB8E6B67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86B6D-775B-A941-D37E-D9832F7B8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AE574-D4A6-ABEB-D4D2-1203C2CE8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57940-E30F-8AFC-E07D-FB677E227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DDD975-0520-7061-DF1B-C993A8B0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0B3-4CA2-47BA-8DAC-8974136C8AC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08E27-12BF-7F71-FBCB-33D917A8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13234A-762B-EB1D-32E7-D2B5EB54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0351-5B51-435D-8008-E77437F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08C7-26E1-26C9-FA61-4078731ED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D96C8-A7C3-3BC1-952A-ED7E0291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0B3-4CA2-47BA-8DAC-8974136C8AC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BA7499-AA90-1ED1-DF1B-6646C142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1D3B5-954F-12E3-8A5B-D39FE964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0351-5B51-435D-8008-E77437F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2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94C071-E8E9-77CD-D549-95A31F000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0B3-4CA2-47BA-8DAC-8974136C8AC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64774-12C4-8014-21F2-502A5B33B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E41B1-B38F-E6B6-452D-1B39C4492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0351-5B51-435D-8008-E77437F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8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BF58-9A26-2A68-9544-50505645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4E7DC-62E4-F19D-2325-0B7E6E056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9DBC5-B21E-94A8-D880-2830A3DD0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D8711-E03A-F7BC-30EF-958A5ECC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0B3-4CA2-47BA-8DAC-8974136C8AC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8F886-26AA-3E78-DB70-B40401533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02402-E85A-10AF-9FF3-0A85502B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0351-5B51-435D-8008-E77437F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9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83BDB-F094-D409-BF98-E03682D14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FF20E7-53F0-774E-9990-9C1A254FA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8A904-4230-12FD-FECF-FB7E6DB9D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AE56E-0EBE-8629-BB47-4FBC09C2B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70B3-4CA2-47BA-8DAC-8974136C8AC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3D3DF-C9BA-5D22-27C1-FEB15021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0678A-0FB7-9894-4C2F-1DAABB83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0351-5B51-435D-8008-E77437F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6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E428D6-7D46-B676-5F36-039B99A4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DD0B6-C868-3B2B-C163-B7A0677C0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C55DE-02FC-5B89-A361-6BA9010A1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570B3-4CA2-47BA-8DAC-8974136C8AC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62F61-E92D-2F68-99B8-685D48919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0310D-5BA2-437E-5651-1AB21D2FC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70351-5B51-435D-8008-E77437FC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png@01DA2F4B.8E8D2B8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3FDA4-5EAE-7224-0862-3261E8055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2298263"/>
            <a:ext cx="9741877" cy="23876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  <a:latin typeface="NewCenturySchlbk-Bold"/>
                <a:ea typeface="Calibri" panose="020F0502020204030204" pitchFamily="34" charset="0"/>
                <a:cs typeface="NewCenturySchlbk-Bold"/>
              </a:rPr>
              <a:t>National Defense Industrial Strategy (NDIS)</a:t>
            </a:r>
            <a:br>
              <a:rPr lang="en-US" sz="3600" b="1" dirty="0">
                <a:effectLst/>
                <a:latin typeface="NewCenturySchlbk-Bold"/>
                <a:ea typeface="Calibri" panose="020F0502020204030204" pitchFamily="34" charset="0"/>
                <a:cs typeface="NewCenturySchlbk-Bold"/>
              </a:rPr>
            </a:br>
            <a:r>
              <a:rPr lang="en-US" sz="3600" b="1" dirty="0">
                <a:latin typeface="NewCenturySchlbk-Bold"/>
                <a:ea typeface="Calibri" panose="020F0502020204030204" pitchFamily="34" charset="0"/>
                <a:cs typeface="NewCenturySchlbk-Bold"/>
              </a:rPr>
              <a:t>---</a:t>
            </a:r>
            <a:br>
              <a:rPr lang="en-US" sz="3600" b="1" dirty="0">
                <a:effectLst/>
                <a:latin typeface="NewCenturySchlbk-Bold"/>
                <a:ea typeface="Calibri" panose="020F0502020204030204" pitchFamily="34" charset="0"/>
                <a:cs typeface="NewCenturySchlbk-Bold"/>
              </a:rPr>
            </a:br>
            <a:r>
              <a:rPr lang="en-US" sz="3600" b="1" dirty="0">
                <a:effectLst/>
                <a:latin typeface="NewCenturySchlbk-Bold"/>
                <a:ea typeface="Calibri" panose="020F0502020204030204" pitchFamily="34" charset="0"/>
                <a:cs typeface="NewCenturySchlbk-Bold"/>
              </a:rPr>
              <a:t>Initial </a:t>
            </a:r>
            <a:r>
              <a:rPr lang="en-US" sz="3600" b="1" dirty="0">
                <a:latin typeface="NewCenturySchlbk-Bold"/>
                <a:ea typeface="Calibri" panose="020F0502020204030204" pitchFamily="34" charset="0"/>
                <a:cs typeface="NewCenturySchlbk-Bold"/>
              </a:rPr>
              <a:t>T</a:t>
            </a:r>
            <a:r>
              <a:rPr lang="en-US" sz="3600" b="1" dirty="0">
                <a:effectLst/>
                <a:latin typeface="NewCenturySchlbk-Bold"/>
                <a:ea typeface="Calibri" panose="020F0502020204030204" pitchFamily="34" charset="0"/>
                <a:cs typeface="NewCenturySchlbk-Bold"/>
              </a:rPr>
              <a:t>houghts</a:t>
            </a:r>
            <a:endParaRPr lang="en-US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47B74-E3EF-BDCC-8CBF-372E13307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3363" y="4907756"/>
            <a:ext cx="9144000" cy="1655762"/>
          </a:xfrm>
        </p:spPr>
        <p:txBody>
          <a:bodyPr/>
          <a:lstStyle/>
          <a:p>
            <a:r>
              <a:rPr lang="en-US" dirty="0"/>
              <a:t>Presented by the IBCWG</a:t>
            </a:r>
          </a:p>
          <a:p>
            <a:r>
              <a:rPr lang="en-US" dirty="0"/>
              <a:t>at </a:t>
            </a:r>
          </a:p>
          <a:p>
            <a:r>
              <a:rPr lang="en-US" dirty="0"/>
              <a:t>DMAG meeting 25 January 2024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30B7D-F816-7E2D-6CEF-105359AD5AC9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75" y="504196"/>
            <a:ext cx="2666726" cy="238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52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3625-9562-3CFC-404B-32DBFA19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nations supply 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D36AA-4BA5-3472-E194-28BED0403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Many nations have the same type of issues as the NDIS describes</a:t>
            </a:r>
          </a:p>
          <a:p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Nations need to consider their supply chains for: </a:t>
            </a:r>
            <a:r>
              <a:rPr lang="en-CA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research/development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CA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procurement/acquisition,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CA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sustainment</a:t>
            </a:r>
            <a:r>
              <a:rPr lang="en-CA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3200" dirty="0"/>
          </a:p>
          <a:p>
            <a:r>
              <a:rPr lang="en-US" sz="3200" dirty="0"/>
              <a:t>It is good if the allies and partners can present more problems, i.e. different types of equipment,  for the adversary – only one product/system is more vulnerable</a:t>
            </a:r>
          </a:p>
          <a:p>
            <a:r>
              <a:rPr lang="en-US" sz="3200" dirty="0"/>
              <a:t> “Not ground the whole fleet” – Interoperability of a same/similar fleet presents risks  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07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7A431-463D-C3FB-E3BF-50A0D1914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Fight for the limited pool of skilled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B315B-E657-4F3C-1A60-E213740D9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49000" cy="46720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Concern related to DoD’s own organizations</a:t>
            </a:r>
          </a:p>
          <a:p>
            <a:r>
              <a:rPr lang="en-US" dirty="0"/>
              <a:t>Concern for the US Defense Industrial Base</a:t>
            </a:r>
          </a:p>
          <a:p>
            <a:r>
              <a:rPr lang="en-US" dirty="0"/>
              <a:t>Concern equally for allied nations and partners</a:t>
            </a:r>
          </a:p>
          <a:p>
            <a:r>
              <a:rPr lang="en-US" dirty="0"/>
              <a:t>Concern for all skill levels from mechanics to PhD’s</a:t>
            </a:r>
          </a:p>
          <a:p>
            <a:pPr marL="0" indent="0">
              <a:buNone/>
            </a:pPr>
            <a:r>
              <a:rPr lang="en-US" dirty="0"/>
              <a:t>If unresolved:</a:t>
            </a:r>
          </a:p>
          <a:p>
            <a:r>
              <a:rPr lang="en-US" dirty="0"/>
              <a:t>Understaffed organizations with increasing administrative delays</a:t>
            </a:r>
          </a:p>
          <a:p>
            <a:r>
              <a:rPr lang="en-US" dirty="0"/>
              <a:t>Declining skill level in development and problem solving</a:t>
            </a:r>
          </a:p>
          <a:p>
            <a:r>
              <a:rPr lang="en-US" dirty="0"/>
              <a:t>Higher risks for weapon system availability, reliability and mission capability</a:t>
            </a:r>
          </a:p>
          <a:p>
            <a:r>
              <a:rPr lang="en-US" dirty="0"/>
              <a:t>Intensified headhunting</a:t>
            </a:r>
          </a:p>
        </p:txBody>
      </p:sp>
    </p:spTree>
    <p:extLst>
      <p:ext uri="{BB962C8B-B14F-4D97-AF65-F5344CB8AC3E}">
        <p14:creationId xmlns:p14="http://schemas.microsoft.com/office/powerpoint/2010/main" val="356197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85FDC-F025-4ECE-5B03-457950D53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38FFB-81CA-0F77-786B-9662BE8AA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DIB will require continual focus across successive administrations; not just the three-to-five-year horizon of the NDIS.</a:t>
            </a:r>
          </a:p>
          <a:p>
            <a:pPr marL="0" indent="0">
              <a:buNone/>
            </a:pPr>
            <a:endParaRPr lang="en-CA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ea typeface="Calibri" panose="020F0502020204030204" pitchFamily="34" charset="0"/>
              </a:rPr>
              <a:t>The NDIS will require funding decisions within DoD and ultimately the support of Congress through authorizations and appropriations. </a:t>
            </a:r>
          </a:p>
          <a:p>
            <a:pPr lvl="1"/>
            <a:r>
              <a:rPr lang="en-US" sz="2800" dirty="0">
                <a:ea typeface="Calibri" panose="020F0502020204030204" pitchFamily="34" charset="0"/>
              </a:rPr>
              <a:t>E</a:t>
            </a:r>
            <a:r>
              <a:rPr lang="en-US" sz="2800" dirty="0">
                <a:effectLst/>
                <a:ea typeface="Calibri" panose="020F0502020204030204" pitchFamily="34" charset="0"/>
              </a:rPr>
              <a:t>very funding decision to support the defense industrial base will have an opportunity cost such as funding ongoing and contingency operations, capability development, and R&amp;D.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728118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BBA9C-3EB6-725C-7DEE-52027D5C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continued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4CED8-B703-A3B4-AC1E-A23EA866E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874"/>
            <a:ext cx="11175124" cy="5353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i="1" dirty="0"/>
              <a:t>ASD IBP Taylor-Kale commented that the NDIS is </a:t>
            </a:r>
            <a:r>
              <a:rPr lang="en-AU" sz="2400" b="1" i="1" dirty="0"/>
              <a:t>“meant to really outline a strategic vision”</a:t>
            </a:r>
            <a:r>
              <a:rPr lang="en-AU" sz="2400" i="1" dirty="0"/>
              <a:t> that encourages Congress and the administration to </a:t>
            </a:r>
            <a:r>
              <a:rPr lang="en-AU" sz="2400" b="1" i="1" dirty="0"/>
              <a:t>“to explore all avenues that are possible.”</a:t>
            </a:r>
            <a:endParaRPr lang="en-AU" sz="2400" b="1" dirty="0"/>
          </a:p>
          <a:p>
            <a:r>
              <a:rPr lang="en-US" sz="1800" dirty="0"/>
              <a:t>The US Government will present implementation plan for the NDIS</a:t>
            </a:r>
          </a:p>
          <a:p>
            <a:pPr lvl="1"/>
            <a:r>
              <a:rPr lang="en-US" sz="1800" dirty="0"/>
              <a:t>February – unclassified</a:t>
            </a:r>
          </a:p>
          <a:p>
            <a:pPr lvl="1"/>
            <a:r>
              <a:rPr lang="en-US" sz="1800" dirty="0"/>
              <a:t>March – classified</a:t>
            </a:r>
          </a:p>
          <a:p>
            <a:r>
              <a:rPr lang="en-CA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document covers the desired end states and approaches but does not get into specifics.  </a:t>
            </a:r>
          </a:p>
          <a:p>
            <a:pPr lvl="1"/>
            <a:r>
              <a:rPr lang="en-CA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Will t</a:t>
            </a:r>
            <a:r>
              <a:rPr lang="en-CA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implementation plan remedy the lack of specificity?</a:t>
            </a:r>
            <a:endParaRPr lang="en-US" sz="1800" dirty="0"/>
          </a:p>
          <a:p>
            <a:r>
              <a:rPr lang="en-US" sz="1800" dirty="0"/>
              <a:t>Many of the approaches mentioned in the NDIS are based on ongoing efforts.</a:t>
            </a:r>
          </a:p>
          <a:p>
            <a:pPr lvl="1"/>
            <a:r>
              <a:rPr lang="en-US" sz="1800" dirty="0"/>
              <a:t>Will the implementation plan elaborate how they will improve currently used approaches?</a:t>
            </a:r>
          </a:p>
          <a:p>
            <a:pPr lvl="1"/>
            <a:r>
              <a:rPr lang="en-US" sz="1800" dirty="0"/>
              <a:t>Will the implementation plan contain new approaches?</a:t>
            </a:r>
          </a:p>
          <a:p>
            <a:endParaRPr lang="en-US" sz="1800" dirty="0"/>
          </a:p>
          <a:p>
            <a:r>
              <a:rPr lang="en-US" sz="1800" dirty="0"/>
              <a:t>The EU will present an Defence Industrial Strategy in the near future</a:t>
            </a:r>
          </a:p>
          <a:p>
            <a:r>
              <a:rPr lang="en-US" sz="1800" dirty="0"/>
              <a:t>The IBCWG will continue to work on this topic</a:t>
            </a:r>
          </a:p>
        </p:txBody>
      </p:sp>
    </p:spTree>
    <p:extLst>
      <p:ext uri="{BB962C8B-B14F-4D97-AF65-F5344CB8AC3E}">
        <p14:creationId xmlns:p14="http://schemas.microsoft.com/office/powerpoint/2010/main" val="307421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13A3-B212-FD7B-5302-F30B19E8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NDIS is for a </a:t>
            </a:r>
            <a:r>
              <a:rPr lang="en-US" sz="5400" u="sng" dirty="0"/>
              <a:t>domestic</a:t>
            </a:r>
            <a:r>
              <a:rPr lang="en-US" sz="5400" dirty="0"/>
              <a:t>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D3E6-09D0-DCB5-9949-CF153F136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Roboto" panose="02000000000000000000" pitchFamily="2" charset="0"/>
              </a:rPr>
              <a:t>A strong message that the industrial base is important and that it will require investments ($$) to maintain</a:t>
            </a:r>
          </a:p>
          <a:p>
            <a:r>
              <a:rPr lang="en-US" dirty="0">
                <a:latin typeface="Roboto" panose="02000000000000000000" pitchFamily="2" charset="0"/>
              </a:rPr>
              <a:t>The NDIS is linked back to the 2022 National Defense Strategy</a:t>
            </a:r>
          </a:p>
          <a:p>
            <a:r>
              <a:rPr lang="en-US" dirty="0"/>
              <a:t>The text repeats the need for “</a:t>
            </a:r>
            <a:r>
              <a:rPr lang="en-US" i="1" dirty="0"/>
              <a:t>Allies and Partners” - </a:t>
            </a:r>
            <a:r>
              <a:rPr lang="en-US" dirty="0"/>
              <a:t> appear 1.2 times/page </a:t>
            </a:r>
          </a:p>
          <a:p>
            <a:endParaRPr lang="en-US" dirty="0"/>
          </a:p>
          <a:p>
            <a:r>
              <a:rPr lang="en-US" dirty="0">
                <a:latin typeface="Roboto" panose="02000000000000000000" pitchFamily="2" charset="0"/>
              </a:rPr>
              <a:t>Recognition that military strength is tied to industrial strength</a:t>
            </a:r>
          </a:p>
          <a:p>
            <a:pPr lvl="1"/>
            <a:r>
              <a:rPr lang="en-US" dirty="0">
                <a:latin typeface="Roboto" panose="02000000000000000000" pitchFamily="2" charset="0"/>
              </a:rPr>
              <a:t>Signal that industrial base capacity is a form of deterrence</a:t>
            </a:r>
          </a:p>
          <a:p>
            <a:r>
              <a:rPr lang="en-US" dirty="0">
                <a:latin typeface="Roboto" panose="02000000000000000000" pitchFamily="2" charset="0"/>
              </a:rPr>
              <a:t>Meant to guide industrial base policies, engagements, and initiatives over the next 3-5 years</a:t>
            </a:r>
          </a:p>
          <a:p>
            <a:pPr lvl="1"/>
            <a:r>
              <a:rPr lang="en-US" dirty="0">
                <a:latin typeface="Roboto" panose="02000000000000000000" pitchFamily="2" charset="0"/>
              </a:rPr>
              <a:t>COVID, the War in Ukraine, the situation in the Indo-Pacific have shown that the industrial base lacks excess capacity and supply chains have fragilities (sole source suppliers and dependence on adversarial suppliers for things like </a:t>
            </a:r>
            <a:r>
              <a:rPr lang="en-US" dirty="0"/>
              <a:t>Rare Earth Elements &amp; Critical Minerals</a:t>
            </a:r>
            <a:r>
              <a:rPr lang="en-US" dirty="0">
                <a:latin typeface="Roboto" panose="02000000000000000000" pitchFamily="2" charset="0"/>
              </a:rPr>
              <a:t>)</a:t>
            </a:r>
          </a:p>
          <a:p>
            <a:endParaRPr lang="en-US" dirty="0">
              <a:latin typeface="Roboto" panose="02000000000000000000" pitchFamily="2" charset="0"/>
            </a:endParaRPr>
          </a:p>
          <a:p>
            <a:r>
              <a:rPr lang="en-US" dirty="0">
                <a:latin typeface="Roboto" panose="02000000000000000000" pitchFamily="2" charset="0"/>
              </a:rPr>
              <a:t>Y</a:t>
            </a:r>
            <a:r>
              <a:rPr lang="en-US" b="0" i="0" dirty="0">
                <a:effectLst/>
                <a:latin typeface="Roboto" panose="02000000000000000000" pitchFamily="2" charset="0"/>
              </a:rPr>
              <a:t>ou can't see the forest for all the trees!</a:t>
            </a:r>
          </a:p>
          <a:p>
            <a:endParaRPr lang="en-US" b="0" i="0" dirty="0">
              <a:effectLst/>
              <a:latin typeface="Roboto" panose="02000000000000000000" pitchFamily="2" charset="0"/>
            </a:endParaRPr>
          </a:p>
          <a:p>
            <a:endParaRPr lang="en-US" b="0" i="0" dirty="0">
              <a:effectLst/>
              <a:latin typeface="Roboto" panose="02000000000000000000" pitchFamily="2" charset="0"/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6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AU" dirty="0"/>
              <a:t>The NDIS focusses heavily on bolstering domestic production including:</a:t>
            </a:r>
          </a:p>
          <a:p>
            <a:pPr lvl="1"/>
            <a:r>
              <a:rPr lang="en-AU" sz="2800" dirty="0"/>
              <a:t>“expanding foreign defense company production within the United States”; </a:t>
            </a:r>
          </a:p>
          <a:p>
            <a:pPr lvl="1"/>
            <a:endParaRPr lang="en-AU" sz="2800" dirty="0"/>
          </a:p>
          <a:p>
            <a:pPr lvl="1"/>
            <a:r>
              <a:rPr lang="en-AU" sz="2800" dirty="0"/>
              <a:t>“reducing barriers to entry for [US] small and medium-sized business”; and</a:t>
            </a:r>
          </a:p>
          <a:p>
            <a:pPr lvl="1"/>
            <a:endParaRPr lang="en-AU" sz="2800" dirty="0"/>
          </a:p>
          <a:p>
            <a:pPr lvl="1"/>
            <a:r>
              <a:rPr lang="en-AU" sz="2800" dirty="0"/>
              <a:t>increasing Foreign Military Sales (FMS) “to achieve economies of scale by sharing some of the burden of acquisition and sustainment”. (see slide 6)</a:t>
            </a:r>
          </a:p>
          <a:p>
            <a:pPr lvl="1"/>
            <a:endParaRPr lang="en-AU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1413A3-B212-FD7B-5302-F30B19E8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NDIS is for a </a:t>
            </a:r>
            <a:r>
              <a:rPr lang="en-US" sz="5400" u="sng" dirty="0"/>
              <a:t>domestic</a:t>
            </a:r>
            <a:r>
              <a:rPr lang="en-US" sz="5400" dirty="0"/>
              <a:t> audience</a:t>
            </a:r>
          </a:p>
        </p:txBody>
      </p:sp>
    </p:spTree>
    <p:extLst>
      <p:ext uri="{BB962C8B-B14F-4D97-AF65-F5344CB8AC3E}">
        <p14:creationId xmlns:p14="http://schemas.microsoft.com/office/powerpoint/2010/main" val="418164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39CC-C271-1125-0CCF-EE71B6B1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Challenges to overcome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71EC3-7387-9BE1-FC72-8094CC7BD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effectLst/>
                <a:ea typeface="Calibri" panose="020F0502020204030204" pitchFamily="34" charset="0"/>
              </a:rPr>
              <a:t>Document recognizes the challenges:</a:t>
            </a:r>
          </a:p>
          <a:p>
            <a:pPr lvl="1"/>
            <a:r>
              <a:rPr lang="en-CA" dirty="0">
                <a:effectLst/>
                <a:ea typeface="Calibri" panose="020F0502020204030204" pitchFamily="34" charset="0"/>
              </a:rPr>
              <a:t>DoD is a difficult customer</a:t>
            </a:r>
          </a:p>
          <a:p>
            <a:pPr lvl="1"/>
            <a:r>
              <a:rPr lang="en-CA" dirty="0">
                <a:ea typeface="Calibri" panose="020F0502020204030204" pitchFamily="34" charset="0"/>
              </a:rPr>
              <a:t>U</a:t>
            </a:r>
            <a:r>
              <a:rPr lang="en-CA" dirty="0">
                <a:effectLst/>
                <a:ea typeface="Calibri" panose="020F0502020204030204" pitchFamily="34" charset="0"/>
              </a:rPr>
              <a:t>nstable/inadequate demand signals</a:t>
            </a:r>
          </a:p>
          <a:p>
            <a:pPr lvl="1"/>
            <a:r>
              <a:rPr lang="en-CA" dirty="0">
                <a:ea typeface="Calibri" panose="020F0502020204030204" pitchFamily="34" charset="0"/>
              </a:rPr>
              <a:t>B</a:t>
            </a:r>
            <a:r>
              <a:rPr lang="en-CA" dirty="0">
                <a:effectLst/>
                <a:ea typeface="Calibri" panose="020F0502020204030204" pitchFamily="34" charset="0"/>
              </a:rPr>
              <a:t>udget uncertainty</a:t>
            </a:r>
          </a:p>
          <a:p>
            <a:pPr lvl="1"/>
            <a:r>
              <a:rPr lang="en-CA" dirty="0">
                <a:ea typeface="Calibri" panose="020F0502020204030204" pitchFamily="34" charset="0"/>
              </a:rPr>
              <a:t>A</a:t>
            </a:r>
            <a:r>
              <a:rPr lang="en-CA" dirty="0">
                <a:effectLst/>
                <a:ea typeface="Calibri" panose="020F0502020204030204" pitchFamily="34" charset="0"/>
              </a:rPr>
              <a:t> shortage of skilled workers</a:t>
            </a:r>
          </a:p>
          <a:p>
            <a:pPr lvl="1"/>
            <a:r>
              <a:rPr lang="en-CA" dirty="0">
                <a:ea typeface="Calibri" panose="020F0502020204030204" pitchFamily="34" charset="0"/>
              </a:rPr>
              <a:t>Lack of </a:t>
            </a:r>
            <a:r>
              <a:rPr lang="en-CA" dirty="0">
                <a:effectLst/>
                <a:ea typeface="Calibri" panose="020F0502020204030204" pitchFamily="34" charset="0"/>
              </a:rPr>
              <a:t>domestic manufacturing capacity</a:t>
            </a:r>
          </a:p>
          <a:p>
            <a:pPr lvl="1"/>
            <a:r>
              <a:rPr lang="en-CA" dirty="0">
                <a:ea typeface="Calibri" panose="020F0502020204030204" pitchFamily="34" charset="0"/>
              </a:rPr>
              <a:t>N</a:t>
            </a:r>
            <a:r>
              <a:rPr lang="en-CA" dirty="0">
                <a:effectLst/>
                <a:ea typeface="Calibri" panose="020F0502020204030204" pitchFamily="34" charset="0"/>
              </a:rPr>
              <a:t>ot sufficiently leveraging dual-use technology</a:t>
            </a:r>
          </a:p>
          <a:p>
            <a:pPr marL="0" indent="0">
              <a:buNone/>
            </a:pPr>
            <a:endParaRPr lang="en-CA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These challenges have existed for decades despite previous efforts and initiatives to overcome them.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5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13A3-B212-FD7B-5302-F30B19E8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NDIS opens for Allies and Partners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D3E6-09D0-DCB5-9949-CF153F136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3255"/>
            <a:ext cx="10679723" cy="4351338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door has been opened to allies and partners</a:t>
            </a:r>
          </a:p>
          <a:p>
            <a:pPr lvl="1"/>
            <a:r>
              <a:rPr lang="en-US" dirty="0"/>
              <a:t>We will have to work hard to get in…</a:t>
            </a:r>
          </a:p>
          <a:p>
            <a:pPr lvl="1"/>
            <a:r>
              <a:rPr lang="en-US" dirty="0"/>
              <a:t>We as allies and partners can help…</a:t>
            </a:r>
          </a:p>
          <a:p>
            <a:endParaRPr lang="en-AU" dirty="0"/>
          </a:p>
          <a:p>
            <a:r>
              <a:rPr lang="en-AU" dirty="0"/>
              <a:t>The US wants to engage allies to increase the number of Security of Supply Arrangements (SOSA) </a:t>
            </a:r>
          </a:p>
          <a:p>
            <a:endParaRPr lang="en-US" dirty="0"/>
          </a:p>
          <a:p>
            <a:r>
              <a:rPr lang="en-US" dirty="0"/>
              <a:t>The NDIS could be read as asking only for more domestic contest</a:t>
            </a:r>
          </a:p>
          <a:p>
            <a:pPr marL="0" indent="0">
              <a:buNone/>
            </a:pPr>
            <a:r>
              <a:rPr lang="en-US" dirty="0"/>
              <a:t>				 - or -</a:t>
            </a:r>
          </a:p>
          <a:p>
            <a:r>
              <a:rPr lang="en-US" dirty="0"/>
              <a:t>As a way to reduce PRC influence together with the allies and partners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raphic 4" descr="Door Open outline">
            <a:extLst>
              <a:ext uri="{FF2B5EF4-FFF2-40B4-BE49-F238E27FC236}">
                <a16:creationId xmlns:a16="http://schemas.microsoft.com/office/drawing/2014/main" id="{D37C848F-E7E7-EA8E-BFB9-D731C877E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11832" y="365125"/>
            <a:ext cx="2880168" cy="288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3CD8-B67E-1732-13D7-0B716A403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53" y="-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5400" dirty="0"/>
              <a:t>FMS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5C1242-DBB7-2C83-66F5-3FB9ECDD1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409" y="1269124"/>
            <a:ext cx="6172200" cy="4873625"/>
          </a:xfrm>
        </p:spPr>
        <p:txBody>
          <a:bodyPr>
            <a:normAutofit lnSpcReduction="10000"/>
          </a:bodyPr>
          <a:lstStyle/>
          <a:p>
            <a:r>
              <a:rPr lang="en-AU" sz="2800" dirty="0"/>
              <a:t>The US want visibility and understanding of ally and partner capability requirements into acquisition and contracting guidance – in part to expanding US domestic production capacity.</a:t>
            </a:r>
          </a:p>
          <a:p>
            <a:endParaRPr lang="en-US" sz="2800" dirty="0"/>
          </a:p>
          <a:p>
            <a:r>
              <a:rPr lang="en-US" sz="2800" dirty="0"/>
              <a:t>The nations want fast and predictable deliveries</a:t>
            </a:r>
          </a:p>
          <a:p>
            <a:r>
              <a:rPr lang="en-US" sz="2800" dirty="0"/>
              <a:t>Changes to the FMS system should be done in dialogue with the nations</a:t>
            </a:r>
          </a:p>
          <a:p>
            <a:r>
              <a:rPr lang="en-US" sz="2800" dirty="0"/>
              <a:t>DMAG should support this with a panel</a:t>
            </a:r>
          </a:p>
        </p:txBody>
      </p:sp>
      <p:pic>
        <p:nvPicPr>
          <p:cNvPr id="5" name="Content Placeholder 4" descr="Senior couple dancing indoors">
            <a:extLst>
              <a:ext uri="{FF2B5EF4-FFF2-40B4-BE49-F238E27FC236}">
                <a16:creationId xmlns:a16="http://schemas.microsoft.com/office/drawing/2014/main" id="{3E4C289D-B60F-1781-88F5-93A806950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4" r="13273" b="-1"/>
          <a:stretch/>
        </p:blipFill>
        <p:spPr>
          <a:xfrm>
            <a:off x="6940805" y="105113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5869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47401-0AAA-1A82-54B9-BF56CF9D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3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Changes to export control are key to implement the NDIS to better align with Allies and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D068E-FA75-1593-5B64-F523DEE52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7572"/>
            <a:ext cx="7039708" cy="4351338"/>
          </a:xfrm>
        </p:spPr>
        <p:txBody>
          <a:bodyPr>
            <a:normAutofit/>
          </a:bodyPr>
          <a:lstStyle/>
          <a:p>
            <a:r>
              <a:rPr lang="en-US" dirty="0"/>
              <a:t>Nothing specific in the NDIS about this</a:t>
            </a:r>
          </a:p>
          <a:p>
            <a:endParaRPr lang="en-US" dirty="0"/>
          </a:p>
          <a:p>
            <a:r>
              <a:rPr lang="en-US" dirty="0"/>
              <a:t>The US desire to control technology need to be reviewed and focus more on coalition interoperability</a:t>
            </a:r>
          </a:p>
          <a:p>
            <a:endParaRPr lang="en-US" dirty="0"/>
          </a:p>
          <a:p>
            <a:r>
              <a:rPr lang="en-US" dirty="0"/>
              <a:t>Example: help and encourage the nations with the same equipment to cooperate</a:t>
            </a:r>
          </a:p>
          <a:p>
            <a:endParaRPr lang="en-US" dirty="0"/>
          </a:p>
        </p:txBody>
      </p:sp>
      <p:pic>
        <p:nvPicPr>
          <p:cNvPr id="6" name="Chart 5">
            <a:extLst>
              <a:ext uri="{FF2B5EF4-FFF2-40B4-BE49-F238E27FC236}">
                <a16:creationId xmlns:a16="http://schemas.microsoft.com/office/drawing/2014/main" id="{F289C73D-E744-B74D-4F8C-64043A062D7A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 rotWithShape="1">
          <a:blip r:embed="rId2"/>
          <a:srcRect r="16654"/>
          <a:stretch/>
        </p:blipFill>
        <p:spPr>
          <a:xfrm>
            <a:off x="5411808" y="2957129"/>
            <a:ext cx="677433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34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1E89-9CE6-2961-8B07-1460E74DF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D59D6-DA8C-385C-CE60-C0047B53E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US recognizes standardization and interoperability with allies and partners are crucial elements. </a:t>
            </a:r>
          </a:p>
          <a:p>
            <a:endParaRPr lang="en-AU" dirty="0"/>
          </a:p>
          <a:p>
            <a:r>
              <a:rPr lang="en-AU" dirty="0"/>
              <a:t>The US will seek to lead the development of internationals standards.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 driven standards could be used to block foreign industries.</a:t>
            </a:r>
          </a:p>
          <a:p>
            <a:endParaRPr lang="en-US" dirty="0"/>
          </a:p>
          <a:p>
            <a:r>
              <a:rPr lang="en-US" dirty="0"/>
              <a:t>Important that EU &amp; NATO get together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32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E51BBB-337A-7D38-6042-FD82868D9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688406" cy="5583148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7030A0"/>
                </a:solidFill>
              </a:rPr>
              <a:t>Intellectual Property (IP)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4DB219C3-AE1D-330B-45F3-A790CCDB1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2891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490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Microsoft Office PowerPoint</Application>
  <PresentationFormat>Widescreen</PresentationFormat>
  <Paragraphs>112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NewCenturySchlbk-Bold</vt:lpstr>
      <vt:lpstr>Roboto</vt:lpstr>
      <vt:lpstr>Office Theme</vt:lpstr>
      <vt:lpstr>National Defense Industrial Strategy (NDIS) --- Initial Thoughts</vt:lpstr>
      <vt:lpstr>The NDIS is for a domestic audience</vt:lpstr>
      <vt:lpstr>The NDIS is for a domestic audience</vt:lpstr>
      <vt:lpstr>Challenges to overcome</vt:lpstr>
      <vt:lpstr>NDIS opens for Allies and Partners </vt:lpstr>
      <vt:lpstr>FMS</vt:lpstr>
      <vt:lpstr>Changes to export control are key to implement the NDIS to better align with Allies and Partners</vt:lpstr>
      <vt:lpstr>Standardization</vt:lpstr>
      <vt:lpstr>Intellectual Property (IP)</vt:lpstr>
      <vt:lpstr>The nations supply chains</vt:lpstr>
      <vt:lpstr>Fight for the limited pool of skilled people</vt:lpstr>
      <vt:lpstr>Considerations</vt:lpstr>
      <vt:lpstr>To be continued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ENHANCED DOMESTIC CONTENT REQUIREMENT and exemption for Nations with Reciprocal Defense Procurement MOUs</dc:title>
  <dc:creator>Joakim Lewin</dc:creator>
  <cp:lastModifiedBy>Joakim Lewin</cp:lastModifiedBy>
  <cp:revision>29</cp:revision>
  <cp:lastPrinted>2024-01-24T13:31:05Z</cp:lastPrinted>
  <dcterms:created xsi:type="dcterms:W3CDTF">2024-01-12T15:28:24Z</dcterms:created>
  <dcterms:modified xsi:type="dcterms:W3CDTF">2024-01-25T14:37:11Z</dcterms:modified>
</cp:coreProperties>
</file>